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6"/>
  </p:notesMasterIdLst>
  <p:sldIdLst>
    <p:sldId id="969" r:id="rId2"/>
    <p:sldId id="979" r:id="rId3"/>
    <p:sldId id="978" r:id="rId4"/>
    <p:sldId id="977" r:id="rId5"/>
  </p:sldIdLst>
  <p:sldSz cx="12192000" cy="6858000"/>
  <p:notesSz cx="9396413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7177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22460" y="2"/>
            <a:ext cx="407177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634E-6CB3-4552-8113-96EC3034DF0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95563" y="876300"/>
            <a:ext cx="4205287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9642" y="3373755"/>
            <a:ext cx="751713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7177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22460" y="6658664"/>
            <a:ext cx="407177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28EA3-993E-4B2F-94DA-4EB0E93F4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9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Punishment vs Discipline (natural consequences)</a:t>
            </a:r>
          </a:p>
          <a:p>
            <a:r>
              <a:rPr lang="en-US" sz="1200"/>
              <a:t>	when safety is an concern</a:t>
            </a:r>
          </a:p>
          <a:p>
            <a:r>
              <a:rPr lang="en-US" sz="1200"/>
              <a:t>	natural consequences with guided support</a:t>
            </a:r>
          </a:p>
          <a:p>
            <a:r>
              <a:rPr lang="en-US" sz="1200"/>
              <a:t>Communication – link back to relationships – focus on the emotion not the behavior “ I know  you were frustrated, but we not have to pick up the mess. I can work with you or do you want to do it yourself. </a:t>
            </a:r>
          </a:p>
          <a:p>
            <a:endParaRPr lang="en-US" sz="1200"/>
          </a:p>
          <a:p>
            <a:r>
              <a:rPr lang="en-US" sz="1200"/>
              <a:t>Address Time: fuels the fuel cycle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8EA3-993E-4B2F-94DA-4EB0E93F44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0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Punishment vs Discipline (natural consequences)</a:t>
            </a:r>
          </a:p>
          <a:p>
            <a:r>
              <a:rPr lang="en-US" sz="1200"/>
              <a:t>	when safety is an concern</a:t>
            </a:r>
          </a:p>
          <a:p>
            <a:r>
              <a:rPr lang="en-US" sz="1200"/>
              <a:t>	natural consequences with guided support</a:t>
            </a:r>
          </a:p>
          <a:p>
            <a:r>
              <a:rPr lang="en-US" sz="1200"/>
              <a:t>Communication – link back to relationships – focus on the emotion not the behavior “ I know  you were frustrated, but we not have to pick up the mess. I can work with you or do you want to do it yourself. </a:t>
            </a:r>
          </a:p>
          <a:p>
            <a:endParaRPr lang="en-US" sz="1200"/>
          </a:p>
          <a:p>
            <a:r>
              <a:rPr lang="en-US" sz="1200"/>
              <a:t>Address Time: fuels the fuel cycle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8EA3-993E-4B2F-94DA-4EB0E93F44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7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Punishment vs Discipline (natural consequences)</a:t>
            </a:r>
          </a:p>
          <a:p>
            <a:r>
              <a:rPr lang="en-US" sz="1200"/>
              <a:t>	when safety is an concern</a:t>
            </a:r>
          </a:p>
          <a:p>
            <a:r>
              <a:rPr lang="en-US" sz="1200"/>
              <a:t>	natural consequences with guided support</a:t>
            </a:r>
          </a:p>
          <a:p>
            <a:r>
              <a:rPr lang="en-US" sz="1200"/>
              <a:t>Communication – link back to relationships – focus on the emotion not the behavior “ I know  you were frustrated, but we not have to pick up the mess. I can work with you or do you want to do it yourself. </a:t>
            </a:r>
          </a:p>
          <a:p>
            <a:endParaRPr lang="en-US" sz="1200"/>
          </a:p>
          <a:p>
            <a:r>
              <a:rPr lang="en-US" sz="1200"/>
              <a:t>Address Time: fuels the fuel cycle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8EA3-993E-4B2F-94DA-4EB0E93F44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9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Punishment vs Discipline (natural consequences)</a:t>
            </a:r>
          </a:p>
          <a:p>
            <a:r>
              <a:rPr lang="en-US" sz="1200"/>
              <a:t>	when safety is an concern</a:t>
            </a:r>
          </a:p>
          <a:p>
            <a:r>
              <a:rPr lang="en-US" sz="1200"/>
              <a:t>	natural consequences with guided support</a:t>
            </a:r>
          </a:p>
          <a:p>
            <a:r>
              <a:rPr lang="en-US" sz="1200"/>
              <a:t>Communication – link back to relationships – focus on the emotion not the behavior “ I know  you were frustrated, but we not have to pick up the mess. I can work with you or do you want to do it yourself. </a:t>
            </a:r>
          </a:p>
          <a:p>
            <a:endParaRPr lang="en-US" sz="1200"/>
          </a:p>
          <a:p>
            <a:r>
              <a:rPr lang="en-US" sz="1200"/>
              <a:t>Address Time: fuels the fuel cycle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28EA3-993E-4B2F-94DA-4EB0E93F44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8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3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9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3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4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2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8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0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9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05" r:id="rId5"/>
    <p:sldLayoutId id="2147483710" r:id="rId6"/>
    <p:sldLayoutId id="2147483706" r:id="rId7"/>
    <p:sldLayoutId id="2147483707" r:id="rId8"/>
    <p:sldLayoutId id="2147483708" r:id="rId9"/>
    <p:sldLayoutId id="2147483709" r:id="rId10"/>
    <p:sldLayoutId id="214748371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A905-DB3D-44F5-7D29-A12A4DBC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85775"/>
            <a:ext cx="10515600" cy="825500"/>
          </a:xfrm>
        </p:spPr>
        <p:txBody>
          <a:bodyPr/>
          <a:lstStyle/>
          <a:p>
            <a:r>
              <a:rPr lang="en-US"/>
              <a:t>Repair ~ Restore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229E-96B3-8C73-9294-87CBFBF3F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89" y="2417374"/>
            <a:ext cx="2473797" cy="32057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1EF250-5988-63BF-D48A-E7D8BD4F2289}"/>
              </a:ext>
            </a:extLst>
          </p:cNvPr>
          <p:cNvSpPr txBox="1"/>
          <p:nvPr/>
        </p:nvSpPr>
        <p:spPr>
          <a:xfrm>
            <a:off x="1030729" y="1464741"/>
            <a:ext cx="228954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Second Step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923F0E-9F19-CB5F-BE6C-B8D4EB9FC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877" y="77324"/>
            <a:ext cx="2093736" cy="117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AA9D29-8992-2A15-587A-D15706213F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9" t="80009" r="19668" b="3743"/>
          <a:stretch/>
        </p:blipFill>
        <p:spPr>
          <a:xfrm>
            <a:off x="8284029" y="180831"/>
            <a:ext cx="3552588" cy="966073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CE7D85-C6BF-2D5B-DE54-F11FC0E4EB7E}"/>
              </a:ext>
            </a:extLst>
          </p:cNvPr>
          <p:cNvSpPr txBox="1"/>
          <p:nvPr/>
        </p:nvSpPr>
        <p:spPr>
          <a:xfrm>
            <a:off x="3547800" y="1451848"/>
            <a:ext cx="5876536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en-US" sz="1400" b="1" u="sng"/>
              <a:t>Curriculum to Specifically Teach the SKILLS</a:t>
            </a:r>
          </a:p>
          <a:p>
            <a:pPr algn="ctr"/>
            <a:r>
              <a:rPr lang="en-US" sz="1200"/>
              <a:t>Done over years with targeted progression to meet developmental learning levels!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522502-27DC-764E-613F-7DD2297DB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16" y="2098388"/>
            <a:ext cx="3490916" cy="4428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637F47-03FA-1972-4CE3-A68C2FAB3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2096914"/>
            <a:ext cx="3490917" cy="441553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9E3C0D6-C690-8714-CF39-349197D420CC}"/>
              </a:ext>
            </a:extLst>
          </p:cNvPr>
          <p:cNvGrpSpPr/>
          <p:nvPr/>
        </p:nvGrpSpPr>
        <p:grpSpPr>
          <a:xfrm>
            <a:off x="1589936" y="3296649"/>
            <a:ext cx="6893081" cy="2252973"/>
            <a:chOff x="2231917" y="2620409"/>
            <a:chExt cx="6375131" cy="212618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2396094-A537-738E-3873-6087B73C872C}"/>
                </a:ext>
              </a:extLst>
            </p:cNvPr>
            <p:cNvSpPr/>
            <p:nvPr/>
          </p:nvSpPr>
          <p:spPr>
            <a:xfrm>
              <a:off x="5120640" y="4021805"/>
              <a:ext cx="625642" cy="724788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60D102C-8ED2-8C06-4E91-6124F8231DC7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 flipV="1">
              <a:off x="2231917" y="3558467"/>
              <a:ext cx="2888723" cy="82573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C599C94-08A5-BFC3-37D1-A99AD294D71C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V="1">
              <a:off x="5746282" y="2620409"/>
              <a:ext cx="2860766" cy="171729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26890C3-D8A0-D5A3-D53C-B3153209D455}"/>
              </a:ext>
            </a:extLst>
          </p:cNvPr>
          <p:cNvGrpSpPr/>
          <p:nvPr/>
        </p:nvGrpSpPr>
        <p:grpSpPr>
          <a:xfrm>
            <a:off x="2721536" y="4683085"/>
            <a:ext cx="5784808" cy="913180"/>
            <a:chOff x="2696709" y="4021805"/>
            <a:chExt cx="5350134" cy="518949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B40E570-B5BA-6C0D-A238-EA18F4EC340A}"/>
                </a:ext>
              </a:extLst>
            </p:cNvPr>
            <p:cNvSpPr/>
            <p:nvPr/>
          </p:nvSpPr>
          <p:spPr>
            <a:xfrm>
              <a:off x="5164503" y="4021805"/>
              <a:ext cx="559492" cy="492443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843544F-7E94-D0D5-3759-FAF59EEDBF80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>
              <a:off x="2696709" y="4268027"/>
              <a:ext cx="2467794" cy="27272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49378FE-A00E-51DC-C2A6-870955D242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3995" y="4112545"/>
              <a:ext cx="2322848" cy="15548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7A97D4-160A-9BFD-2EAD-7131B9A7A2A4}"/>
              </a:ext>
            </a:extLst>
          </p:cNvPr>
          <p:cNvGrpSpPr/>
          <p:nvPr/>
        </p:nvGrpSpPr>
        <p:grpSpPr>
          <a:xfrm>
            <a:off x="2726173" y="4461259"/>
            <a:ext cx="5780172" cy="1135004"/>
            <a:chOff x="2051631" y="4021804"/>
            <a:chExt cx="5345847" cy="107113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D799DF8-480A-641D-0B6D-14996749A721}"/>
                </a:ext>
              </a:extLst>
            </p:cNvPr>
            <p:cNvSpPr/>
            <p:nvPr/>
          </p:nvSpPr>
          <p:spPr>
            <a:xfrm>
              <a:off x="4966929" y="4021804"/>
              <a:ext cx="779352" cy="724789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5EBCC25-96D7-A720-E195-F2CEB9249DD7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>
              <a:off x="2051631" y="4384199"/>
              <a:ext cx="2915298" cy="70873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4D26FA1-9688-46D6-C842-C0EB28FF3E1F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>
              <a:off x="5673693" y="4409868"/>
              <a:ext cx="1723785" cy="42970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6D9EA7D-2630-8CF7-15DD-0E1B7E1D87E9}"/>
              </a:ext>
            </a:extLst>
          </p:cNvPr>
          <p:cNvGrpSpPr/>
          <p:nvPr/>
        </p:nvGrpSpPr>
        <p:grpSpPr>
          <a:xfrm>
            <a:off x="2726174" y="4308337"/>
            <a:ext cx="5896620" cy="1389157"/>
            <a:chOff x="1573811" y="4021805"/>
            <a:chExt cx="5453544" cy="131098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4EC8049-7112-59AB-FAB4-70BE19F73091}"/>
                </a:ext>
              </a:extLst>
            </p:cNvPr>
            <p:cNvSpPr/>
            <p:nvPr/>
          </p:nvSpPr>
          <p:spPr>
            <a:xfrm>
              <a:off x="5195872" y="4021805"/>
              <a:ext cx="550411" cy="1064759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43DB83A-24B7-D777-536D-BA2126FC9A9D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flipH="1">
              <a:off x="1573811" y="4554185"/>
              <a:ext cx="3622061" cy="68306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A7C36D8-5E58-8BF2-39C1-80E24B8FFC32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>
              <a:off x="5746282" y="4554185"/>
              <a:ext cx="1281073" cy="7786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19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A905-DB3D-44F5-7D29-A12A4DBC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85775"/>
            <a:ext cx="10515600" cy="825500"/>
          </a:xfrm>
        </p:spPr>
        <p:txBody>
          <a:bodyPr/>
          <a:lstStyle/>
          <a:p>
            <a:r>
              <a:rPr lang="en-US"/>
              <a:t>Repair ~ Restore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923F0E-9F19-CB5F-BE6C-B8D4EB9F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877" y="77324"/>
            <a:ext cx="2093736" cy="117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AA9D29-8992-2A15-587A-D15706213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9" t="80009" r="19668" b="3743"/>
          <a:stretch/>
        </p:blipFill>
        <p:spPr>
          <a:xfrm>
            <a:off x="8284029" y="180831"/>
            <a:ext cx="3552588" cy="966073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DD6CBE1-C79E-852C-0D27-EFA9A8CDF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16" y="2098388"/>
            <a:ext cx="3490916" cy="4428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73EEA8-5CDA-D26E-A3D5-96D089150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520" y="2301779"/>
            <a:ext cx="3616806" cy="3130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637F47-03FA-1972-4CE3-A68C2FAB3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029" y="2096914"/>
            <a:ext cx="3490917" cy="441553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9E3C0D6-C690-8714-CF39-349197D420CC}"/>
              </a:ext>
            </a:extLst>
          </p:cNvPr>
          <p:cNvGrpSpPr/>
          <p:nvPr/>
        </p:nvGrpSpPr>
        <p:grpSpPr>
          <a:xfrm>
            <a:off x="1783080" y="2835927"/>
            <a:ext cx="6848856" cy="449504"/>
            <a:chOff x="2692515" y="4109438"/>
            <a:chExt cx="6334228" cy="42420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2396094-A537-738E-3873-6087B73C872C}"/>
                </a:ext>
              </a:extLst>
            </p:cNvPr>
            <p:cNvSpPr/>
            <p:nvPr/>
          </p:nvSpPr>
          <p:spPr>
            <a:xfrm>
              <a:off x="5120640" y="4109438"/>
              <a:ext cx="1040870" cy="282805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60D102C-8ED2-8C06-4E91-6124F8231D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2515" y="4268027"/>
              <a:ext cx="2428126" cy="12421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C599C94-08A5-BFC3-37D1-A99AD294D71C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6161510" y="4250841"/>
              <a:ext cx="2865233" cy="28280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26890C3-D8A0-D5A3-D53C-B3153209D455}"/>
              </a:ext>
            </a:extLst>
          </p:cNvPr>
          <p:cNvGrpSpPr/>
          <p:nvPr/>
        </p:nvGrpSpPr>
        <p:grpSpPr>
          <a:xfrm>
            <a:off x="2953511" y="3422216"/>
            <a:ext cx="5678426" cy="1103957"/>
            <a:chOff x="3897832" y="3353759"/>
            <a:chExt cx="5165905" cy="1041827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B40E570-B5BA-6C0D-A238-EA18F4EC340A}"/>
                </a:ext>
              </a:extLst>
            </p:cNvPr>
            <p:cNvSpPr/>
            <p:nvPr/>
          </p:nvSpPr>
          <p:spPr>
            <a:xfrm>
              <a:off x="5228766" y="4112545"/>
              <a:ext cx="2271901" cy="283041"/>
            </a:xfrm>
            <a:prstGeom prst="round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843544F-7E94-D0D5-3759-FAF59EEDBF80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 flipV="1">
              <a:off x="3897832" y="4230661"/>
              <a:ext cx="1330934" cy="2340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49378FE-A00E-51DC-C2A6-870955D242E6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7500667" y="3353759"/>
              <a:ext cx="1563070" cy="90030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7A97D4-160A-9BFD-2EAD-7131B9A7A2A4}"/>
              </a:ext>
            </a:extLst>
          </p:cNvPr>
          <p:cNvGrpSpPr/>
          <p:nvPr/>
        </p:nvGrpSpPr>
        <p:grpSpPr>
          <a:xfrm>
            <a:off x="3810000" y="3285430"/>
            <a:ext cx="5062669" cy="434820"/>
            <a:chOff x="4221940" y="3962084"/>
            <a:chExt cx="4682258" cy="41035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D799DF8-480A-641D-0B6D-14996749A721}"/>
                </a:ext>
              </a:extLst>
            </p:cNvPr>
            <p:cNvSpPr/>
            <p:nvPr/>
          </p:nvSpPr>
          <p:spPr>
            <a:xfrm>
              <a:off x="4781905" y="4074529"/>
              <a:ext cx="2227111" cy="258178"/>
            </a:xfrm>
            <a:prstGeom prst="round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5EBCC25-96D7-A720-E195-F2CEB9249DD7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 flipV="1">
              <a:off x="4221940" y="3962084"/>
              <a:ext cx="559966" cy="24153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4D26FA1-9688-46D6-C842-C0EB28FF3E1F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7009016" y="4203618"/>
              <a:ext cx="1895182" cy="16881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6D9EA7D-2630-8CF7-15DD-0E1B7E1D87E9}"/>
              </a:ext>
            </a:extLst>
          </p:cNvPr>
          <p:cNvGrpSpPr/>
          <p:nvPr/>
        </p:nvGrpSpPr>
        <p:grpSpPr>
          <a:xfrm>
            <a:off x="2880360" y="4768936"/>
            <a:ext cx="5644515" cy="342365"/>
            <a:chOff x="3783681" y="4065674"/>
            <a:chExt cx="5222841" cy="323097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4EC8049-7112-59AB-FAB4-70BE19F73091}"/>
                </a:ext>
              </a:extLst>
            </p:cNvPr>
            <p:cNvSpPr/>
            <p:nvPr/>
          </p:nvSpPr>
          <p:spPr>
            <a:xfrm>
              <a:off x="5198367" y="4065674"/>
              <a:ext cx="2809366" cy="244052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43DB83A-24B7-D777-536D-BA2126FC9A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3681" y="4204041"/>
              <a:ext cx="1420420" cy="18473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A7C36D8-5E58-8BF2-39C1-80E24B8FFC32}"/>
                </a:ext>
              </a:extLst>
            </p:cNvPr>
            <p:cNvCxnSpPr>
              <a:cxnSpLocks/>
            </p:cNvCxnSpPr>
            <p:nvPr/>
          </p:nvCxnSpPr>
          <p:spPr>
            <a:xfrm>
              <a:off x="8007405" y="4272406"/>
              <a:ext cx="999117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6FDC04-BE82-1987-0209-9D80D5982084}"/>
              </a:ext>
            </a:extLst>
          </p:cNvPr>
          <p:cNvSpPr txBox="1"/>
          <p:nvPr/>
        </p:nvSpPr>
        <p:spPr>
          <a:xfrm>
            <a:off x="882451" y="1375623"/>
            <a:ext cx="333666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The Blueprint  </a:t>
            </a:r>
            <a:r>
              <a:rPr lang="en-US" b="1"/>
              <a:t>(RULER)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052FF-BC87-3702-7981-5073544DFEF9}"/>
              </a:ext>
            </a:extLst>
          </p:cNvPr>
          <p:cNvSpPr txBox="1"/>
          <p:nvPr/>
        </p:nvSpPr>
        <p:spPr>
          <a:xfrm>
            <a:off x="4397905" y="1375623"/>
            <a:ext cx="6911644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en-US" sz="1400" b="1" u="sng"/>
              <a:t>Strategy</a:t>
            </a:r>
          </a:p>
          <a:p>
            <a:pPr algn="ctr"/>
            <a:r>
              <a:rPr lang="en-US" sz="1200"/>
              <a:t>Healing Focused strategy designed to guide students through an</a:t>
            </a:r>
            <a:r>
              <a:rPr lang="en-US" sz="1200" i="1" u="sng"/>
              <a:t> Effective </a:t>
            </a:r>
            <a:r>
              <a:rPr lang="en-US" sz="1200"/>
              <a:t>problem-solving process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3963D8E-CBC2-8B61-6554-150FD8D24F2E}"/>
              </a:ext>
            </a:extLst>
          </p:cNvPr>
          <p:cNvGrpSpPr/>
          <p:nvPr/>
        </p:nvGrpSpPr>
        <p:grpSpPr>
          <a:xfrm>
            <a:off x="2308860" y="3404583"/>
            <a:ext cx="6323077" cy="557448"/>
            <a:chOff x="2833596" y="3806630"/>
            <a:chExt cx="5847959" cy="526077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96E634E2-ADAC-C0B1-159A-80FB2A8A0A7A}"/>
                </a:ext>
              </a:extLst>
            </p:cNvPr>
            <p:cNvSpPr/>
            <p:nvPr/>
          </p:nvSpPr>
          <p:spPr>
            <a:xfrm>
              <a:off x="4781905" y="4074529"/>
              <a:ext cx="3228608" cy="258178"/>
            </a:xfrm>
            <a:prstGeom prst="round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6375943-64E5-8E0B-833E-31CE31939008}"/>
                </a:ext>
              </a:extLst>
            </p:cNvPr>
            <p:cNvCxnSpPr>
              <a:cxnSpLocks/>
              <a:stCxn id="62" idx="1"/>
            </p:cNvCxnSpPr>
            <p:nvPr/>
          </p:nvCxnSpPr>
          <p:spPr>
            <a:xfrm flipH="1" flipV="1">
              <a:off x="2833596" y="3829673"/>
              <a:ext cx="1948309" cy="37394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A19C76F-FADA-5C15-0C18-FE540581FC18}"/>
                </a:ext>
              </a:extLst>
            </p:cNvPr>
            <p:cNvCxnSpPr>
              <a:cxnSpLocks/>
              <a:stCxn id="62" idx="3"/>
            </p:cNvCxnSpPr>
            <p:nvPr/>
          </p:nvCxnSpPr>
          <p:spPr>
            <a:xfrm flipV="1">
              <a:off x="8010514" y="3806630"/>
              <a:ext cx="671041" cy="39698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834E7D6-8897-DB1F-C363-E64D081D414C}"/>
              </a:ext>
            </a:extLst>
          </p:cNvPr>
          <p:cNvGrpSpPr/>
          <p:nvPr/>
        </p:nvGrpSpPr>
        <p:grpSpPr>
          <a:xfrm>
            <a:off x="2880360" y="5015172"/>
            <a:ext cx="5562599" cy="862520"/>
            <a:chOff x="3783681" y="4065674"/>
            <a:chExt cx="5147045" cy="813978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81F23B41-5142-0114-0C67-B114D66DCBAA}"/>
                </a:ext>
              </a:extLst>
            </p:cNvPr>
            <p:cNvSpPr/>
            <p:nvPr/>
          </p:nvSpPr>
          <p:spPr>
            <a:xfrm>
              <a:off x="5198367" y="4065674"/>
              <a:ext cx="2809366" cy="267458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1FF92AC-73D3-8680-0164-88AB1C0D93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3681" y="4152398"/>
              <a:ext cx="1420420" cy="5164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F0AF9B7-89B6-CAEC-DA04-BCD6CA1A78C2}"/>
                </a:ext>
              </a:extLst>
            </p:cNvPr>
            <p:cNvCxnSpPr>
              <a:cxnSpLocks/>
            </p:cNvCxnSpPr>
            <p:nvPr/>
          </p:nvCxnSpPr>
          <p:spPr>
            <a:xfrm>
              <a:off x="8007405" y="4272406"/>
              <a:ext cx="923321" cy="60724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27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A905-DB3D-44F5-7D29-A12A4DBC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85775"/>
            <a:ext cx="10515600" cy="825500"/>
          </a:xfrm>
        </p:spPr>
        <p:txBody>
          <a:bodyPr/>
          <a:lstStyle/>
          <a:p>
            <a:r>
              <a:rPr lang="en-US"/>
              <a:t>Repair ~ Restore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0234D2-6A2B-3FE7-1919-D17D1A927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101" y="2105088"/>
            <a:ext cx="4132955" cy="2688217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4B58DC-23A1-1D13-108D-27E44192F7FC}"/>
              </a:ext>
            </a:extLst>
          </p:cNvPr>
          <p:cNvSpPr txBox="1"/>
          <p:nvPr/>
        </p:nvSpPr>
        <p:spPr>
          <a:xfrm>
            <a:off x="1563301" y="1478306"/>
            <a:ext cx="333666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The Blueprint  </a:t>
            </a:r>
            <a:r>
              <a:rPr lang="en-US" b="1"/>
              <a:t>(RULER)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8CC77-81B9-9F3D-13B3-7193A01C0D24}"/>
              </a:ext>
            </a:extLst>
          </p:cNvPr>
          <p:cNvSpPr txBox="1"/>
          <p:nvPr/>
        </p:nvSpPr>
        <p:spPr>
          <a:xfrm>
            <a:off x="7010861" y="1477349"/>
            <a:ext cx="333666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Restorative Practices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923F0E-9F19-CB5F-BE6C-B8D4EB9FC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877" y="77324"/>
            <a:ext cx="2093736" cy="117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AA9D29-8992-2A15-587A-D15706213F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9" t="80009" r="19668" b="3743"/>
          <a:stretch/>
        </p:blipFill>
        <p:spPr>
          <a:xfrm>
            <a:off x="8284029" y="180831"/>
            <a:ext cx="3552588" cy="966073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5317C4-C5DE-7864-626D-F581362C5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301" y="2107002"/>
            <a:ext cx="3326390" cy="2879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C9CA33-CCD0-E4F7-0A59-7880AA4B5C7F}"/>
              </a:ext>
            </a:extLst>
          </p:cNvPr>
          <p:cNvSpPr/>
          <p:nvPr/>
        </p:nvSpPr>
        <p:spPr>
          <a:xfrm>
            <a:off x="1606672" y="3861780"/>
            <a:ext cx="2408053" cy="27357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56030F-5715-6466-1D1B-95F2BFB2EDCB}"/>
              </a:ext>
            </a:extLst>
          </p:cNvPr>
          <p:cNvSpPr/>
          <p:nvPr/>
        </p:nvSpPr>
        <p:spPr>
          <a:xfrm>
            <a:off x="6751320" y="3546554"/>
            <a:ext cx="1828800" cy="690166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B99F6F-147E-CBD8-50F5-0042835B535C}"/>
              </a:ext>
            </a:extLst>
          </p:cNvPr>
          <p:cNvSpPr/>
          <p:nvPr/>
        </p:nvSpPr>
        <p:spPr>
          <a:xfrm>
            <a:off x="1682872" y="4408703"/>
            <a:ext cx="2607188" cy="384601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894586-5C66-6EFE-E1F1-8869B75FA274}"/>
              </a:ext>
            </a:extLst>
          </p:cNvPr>
          <p:cNvSpPr/>
          <p:nvPr/>
        </p:nvSpPr>
        <p:spPr>
          <a:xfrm>
            <a:off x="6751320" y="4241063"/>
            <a:ext cx="1828800" cy="384601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8E262C-3E08-BCD5-80C2-316A71B0D50C}"/>
              </a:ext>
            </a:extLst>
          </p:cNvPr>
          <p:cNvSpPr txBox="1"/>
          <p:nvPr/>
        </p:nvSpPr>
        <p:spPr>
          <a:xfrm>
            <a:off x="2920836" y="5259458"/>
            <a:ext cx="6225089" cy="923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/>
              <a:t>Personal Action</a:t>
            </a:r>
          </a:p>
          <a:p>
            <a:pPr algn="ctr"/>
            <a:r>
              <a:rPr lang="en-US"/>
              <a:t>1-2 things you can shift next year to ENSURE we repair after times of confusion, frustration, or hurt…..</a:t>
            </a:r>
          </a:p>
        </p:txBody>
      </p:sp>
    </p:spTree>
    <p:extLst>
      <p:ext uri="{BB962C8B-B14F-4D97-AF65-F5344CB8AC3E}">
        <p14:creationId xmlns:p14="http://schemas.microsoft.com/office/powerpoint/2010/main" val="31557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A905-DB3D-44F5-7D29-A12A4DBC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85775"/>
            <a:ext cx="10515600" cy="82550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46229E-96B3-8C73-9294-87CBFBF3F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56" y="2512385"/>
            <a:ext cx="2167575" cy="280889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1EF250-5988-63BF-D48A-E7D8BD4F2289}"/>
              </a:ext>
            </a:extLst>
          </p:cNvPr>
          <p:cNvSpPr txBox="1"/>
          <p:nvPr/>
        </p:nvSpPr>
        <p:spPr>
          <a:xfrm>
            <a:off x="4510609" y="1344212"/>
            <a:ext cx="228954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Second Step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B58DC-23A1-1D13-108D-27E44192F7FC}"/>
              </a:ext>
            </a:extLst>
          </p:cNvPr>
          <p:cNvSpPr txBox="1"/>
          <p:nvPr/>
        </p:nvSpPr>
        <p:spPr>
          <a:xfrm>
            <a:off x="8072805" y="1286250"/>
            <a:ext cx="333666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The Blueprint  </a:t>
            </a:r>
            <a:r>
              <a:rPr lang="en-US" b="1"/>
              <a:t>(RULER)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CE7D85-C6BF-2D5B-DE54-F11FC0E4EB7E}"/>
              </a:ext>
            </a:extLst>
          </p:cNvPr>
          <p:cNvSpPr txBox="1"/>
          <p:nvPr/>
        </p:nvSpPr>
        <p:spPr>
          <a:xfrm>
            <a:off x="4406117" y="1897521"/>
            <a:ext cx="252989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en-US" sz="1400" b="1" u="sng"/>
              <a:t>Curriculum to Specifically Teach the SKILLS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95739-5D44-94AB-EE2A-4549E2CE9D12}"/>
              </a:ext>
            </a:extLst>
          </p:cNvPr>
          <p:cNvSpPr txBox="1"/>
          <p:nvPr/>
        </p:nvSpPr>
        <p:spPr>
          <a:xfrm>
            <a:off x="9096131" y="1844551"/>
            <a:ext cx="129001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en-US" sz="1400" b="1" u="sng"/>
              <a:t>Strategy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5317C4-C5DE-7864-626D-F581362C5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342" y="2248964"/>
            <a:ext cx="2461143" cy="2130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522502-27DC-764E-613F-7DD2297DB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3630" y="2653361"/>
            <a:ext cx="1944514" cy="2467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AE2BDD-31F5-DE80-67CB-48FFFB25D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637" y="3699567"/>
            <a:ext cx="2365480" cy="299201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EF143-27E8-A7ED-AC39-277FD9B5D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21" y="1344212"/>
            <a:ext cx="3303707" cy="42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Luminous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380</Words>
  <Application>Microsoft Office PowerPoint</Application>
  <PresentationFormat>Widescreen</PresentationFormat>
  <Paragraphs>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Calibri</vt:lpstr>
      <vt:lpstr>Sabon Next LT</vt:lpstr>
      <vt:lpstr>Wingdings</vt:lpstr>
      <vt:lpstr>LuminousVTI</vt:lpstr>
      <vt:lpstr>Repair ~ Restore</vt:lpstr>
      <vt:lpstr>Repair ~ Restore</vt:lpstr>
      <vt:lpstr>Repair ~ Restore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Koetje, Stefani</dc:creator>
  <cp:lastModifiedBy>Peters, David S.</cp:lastModifiedBy>
  <cp:revision>3</cp:revision>
  <cp:lastPrinted>2023-05-12T19:48:07Z</cp:lastPrinted>
  <dcterms:created xsi:type="dcterms:W3CDTF">2023-03-07T15:51:01Z</dcterms:created>
  <dcterms:modified xsi:type="dcterms:W3CDTF">2023-08-23T23:54:19Z</dcterms:modified>
</cp:coreProperties>
</file>